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11.jpeg" ContentType="image/jpeg"/>
  <Override PartName="/ppt/media/image9.png" ContentType="image/png"/>
  <Override PartName="/ppt/media/image18.png" ContentType="image/png"/>
  <Override PartName="/ppt/media/image8.png" ContentType="image/png"/>
  <Override PartName="/ppt/media/image19.png" ContentType="image/png"/>
  <Override PartName="/ppt/media/image2.png" ContentType="image/png"/>
  <Override PartName="/ppt/media/image16.jpeg" ContentType="image/jpeg"/>
  <Override PartName="/ppt/media/image15.jpeg" ContentType="image/jpeg"/>
  <Override PartName="/ppt/media/image3.png" ContentType="image/png"/>
  <Override PartName="/ppt/media/image14.png" ContentType="image/png"/>
  <Override PartName="/ppt/media/image5.png" ContentType="image/png"/>
  <Override PartName="/ppt/media/image6.png" ContentType="image/png"/>
  <Override PartName="/ppt/media/image1.png" ContentType="image/png"/>
  <Override PartName="/ppt/media/image10.png" ContentType="image/png"/>
  <Override PartName="/ppt/media/image17.jpeg" ContentType="image/jpeg"/>
  <Override PartName="/ppt/media/image7.png" ContentType="image/pn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F10B28-6CFB-4C1D-869D-00F2223F11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244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C66B913-679A-4DE7-B1A2-7F95276F31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A059D6F-C0AA-485F-8515-DAF9CF5000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2458BB24-986E-46BF-B234-C0246FCCA8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DDEB1696-5B4B-4B31-A05B-871E11293E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210AC933-2BE3-4993-BCFD-C00CA91B10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303EF7E3-5103-4D13-81BE-828815B9C1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BDA8F8-EA61-405D-95EB-0144329221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7DB324-9CC1-42F5-8299-6EC1A5C7D0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4000" cy="21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2440" y="1600200"/>
            <a:ext cx="4014000" cy="21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962520"/>
            <a:ext cx="4014000" cy="21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/>
          </p:nvPr>
        </p:nvSpPr>
        <p:spPr>
          <a:xfrm>
            <a:off x="4672440" y="3962520"/>
            <a:ext cx="4014000" cy="21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710D563-32FD-44BF-B148-FE335B60612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6000" cy="21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57200" y="3962520"/>
            <a:ext cx="8226000" cy="21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6437174-9CD8-43C0-A06C-BB6046D117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67244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3185758-D4A7-43D0-8452-38059C0923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24F0E3B-C90B-4869-9032-61E8155A2F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244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79DEA60A-E837-4A52-A5AF-5B649A47DD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C79ABA6-F171-48F2-94AD-34032E7A0F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40DBB77-DE7B-4354-A066-1C037E290A3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280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8E3A2E4-A67F-4C48-84EF-64223F68567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719AB26-0C17-4434-9C2D-FA3C1AC4FAA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566F95A-48AF-40AC-9377-556F1A0EFE8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 idx="36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ftr" idx="37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ldNum" idx="38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B4178B8-1289-44FD-8C5C-1CCF96D4A1A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 idx="39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40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41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B68E8F4-688D-465E-8425-09198C50E3E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42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43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44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A9FFED1-3A8F-4EC4-B6DD-0F4C0BAA62D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45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8612015-EE0C-41CC-AA38-8F359C51470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8A11144-DF5B-41C0-AD6B-EE038727864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40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2800" y="1600200"/>
            <a:ext cx="40140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962520"/>
            <a:ext cx="40140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4672800" y="3962520"/>
            <a:ext cx="40140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6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7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32177ED-1939-4169-AE4C-7C8BBC1C10C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8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60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962520"/>
            <a:ext cx="8226000" cy="215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5D69B33-F46C-43C1-BC29-B0A4244E79E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280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12C405A-C76C-43FA-9930-DDA3F29CA8A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B09E5EA-3B69-49B9-B598-298641CF341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2800" y="1600200"/>
            <a:ext cx="401400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311BCF1-3B0F-472C-B375-11D1204DECF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7F436C8-1528-4FCE-A1BE-8CB85DABD2C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3.png"/><Relationship Id="rId6" Type="http://schemas.openxmlformats.org/officeDocument/2006/relationships/image" Target="../media/image13.png"/><Relationship Id="rId7" Type="http://schemas.openxmlformats.org/officeDocument/2006/relationships/image" Target="../media/image13.png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0" y="505080"/>
            <a:ext cx="3656520" cy="498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chemeClr val="dk1"/>
                </a:solidFill>
                <a:latin typeface="DejaVu Sans Mono"/>
              </a:rPr>
              <a:t>AI-DRIVEN DIABETES RISK PREDICTOR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DejaVu Sans Mono"/>
              </a:rPr>
              <a:t>              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69a2e"/>
                </a:solidFill>
                <a:latin typeface="DejaVu Sans Mono"/>
              </a:rPr>
              <a:t>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13627" t="23342" r="9092" b="15318"/>
          <a:stretch/>
        </p:blipFill>
        <p:spPr>
          <a:xfrm>
            <a:off x="1696320" y="2057400"/>
            <a:ext cx="5389200" cy="36565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6172200" y="5257800"/>
            <a:ext cx="2879640" cy="159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Funding Ask — $4,000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87240" y="731160"/>
            <a:ext cx="8228160" cy="612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App Development &amp; Backend – $1,500.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Field Pilot – $1,200.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ML Refinement – $600.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Monitoring &amp; Reporting – $400.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Contingency – $300.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800960" y="5078160"/>
            <a:ext cx="1828440" cy="155124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6858000" y="2971800"/>
            <a:ext cx="1865160" cy="179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Sustainability &amp; Scale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345240" y="1702440"/>
            <a:ext cx="8226000" cy="452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NGO partnerships.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Government integration.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Clinic subscription model.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Insurance and employer wellness programs.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Long-term: multi-NCD Prediction platform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rcRect l="0" t="0" r="0" b="5697"/>
          <a:stretch/>
        </p:blipFill>
        <p:spPr>
          <a:xfrm>
            <a:off x="4791600" y="1371960"/>
            <a:ext cx="412380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28600" y="23220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Why Us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88680" y="686520"/>
            <a:ext cx="8226000" cy="594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highlight>
                  <a:srgbClr val="ffffff"/>
                </a:highlight>
                <a:latin typeface="DejaVu Sans Condensed"/>
              </a:rPr>
              <a:t>Strong ML expertise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highlight>
                  <a:srgbClr val="ffffff"/>
                </a:highlight>
                <a:latin typeface="DejaVu Sans Condensed"/>
              </a:rPr>
              <a:t>Deep understanding of local health context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highlight>
                  <a:srgbClr val="ffffff"/>
                </a:highlight>
                <a:latin typeface="DejaVu Sans Condensed"/>
              </a:rPr>
              <a:t>Pilot-ready Product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highlight>
                  <a:srgbClr val="ffffff"/>
                </a:highlight>
                <a:latin typeface="DejaVu Sans Condensed"/>
              </a:rPr>
              <a:t>High-impact results for a low-budget pilot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74304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rcRect l="11063" t="9925" r="11125" b="10231"/>
          <a:stretch/>
        </p:blipFill>
        <p:spPr>
          <a:xfrm>
            <a:off x="3887280" y="1371600"/>
            <a:ext cx="3199320" cy="178596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rcRect l="0" t="0" r="0" b="32306"/>
          <a:stretch/>
        </p:blipFill>
        <p:spPr>
          <a:xfrm>
            <a:off x="1773000" y="1422360"/>
            <a:ext cx="1884600" cy="154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246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920" y="2514600"/>
            <a:ext cx="8226000" cy="388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500" spc="-1" strike="noStrike">
                <a:solidFill>
                  <a:schemeClr val="dk1"/>
                </a:solidFill>
                <a:latin typeface="Times New Roman"/>
              </a:rPr>
              <a:t>The Team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chemeClr val="dk1"/>
                </a:solidFill>
                <a:latin typeface="Times New Roman"/>
              </a:rPr>
              <a:t>Hellen Nakabuye (MSc)– Team Lead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chemeClr val="dk1"/>
                </a:solidFill>
                <a:latin typeface="Times New Roman"/>
              </a:rPr>
              <a:t>Ainebyoona Derrick (BSc)– Software Advisor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chemeClr val="dk1"/>
                </a:solidFill>
                <a:latin typeface="Times New Roman"/>
              </a:rPr>
              <a:t>Dickson Aruhomukama(MSc) – HeathTech Advisor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743040" indent="0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4573440" y="47520"/>
            <a:ext cx="4111920" cy="223704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457200" y="274680"/>
            <a:ext cx="3290040" cy="182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The Problem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3280" cy="21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bf0041"/>
                </a:solidFill>
                <a:latin typeface="DejaVu Sans Condensed"/>
              </a:rPr>
              <a:t>24,600,000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Africans with Diabetes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3520" y="1600200"/>
            <a:ext cx="4013280" cy="228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bf0041"/>
                </a:solidFill>
                <a:latin typeface="DejaVu Sans Condensed"/>
              </a:rPr>
              <a:t>369,100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Diabetic Ugandans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99720" y="4165560"/>
            <a:ext cx="8813880" cy="246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bf0041"/>
                </a:solidFill>
                <a:latin typeface="DejaVu Sans Condensed"/>
              </a:rPr>
              <a:t>Because...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Low community awareness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Rising obesity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Late screening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029200" y="4800600"/>
            <a:ext cx="4341600" cy="195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Why It Matters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56920" y="1144080"/>
            <a:ext cx="4013280" cy="548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324000" defTabSz="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Prediabetes is reversible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with early detection.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324000" defTabSz="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Late treatment is 10x more expensive.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2080" y="1648440"/>
            <a:ext cx="401328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Diabetes clinics have data available.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Mobile phone penetration is high — big opportunity.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91120" y="4160520"/>
            <a:ext cx="3655800" cy="195264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5517000" y="1749600"/>
            <a:ext cx="2283480" cy="152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AI Solution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85800" y="1143000"/>
            <a:ext cx="4013280" cy="525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Mobile ML app predicting diabetes risk.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Metadata, lifestyle, vitals ,BG test(if available).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743040" indent="0" defTabSz="4572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2800" y="1600200"/>
            <a:ext cx="4013280" cy="525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Early, accessible, affordable screening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Instant risk score + recommendations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c9211e"/>
                </a:solidFill>
                <a:latin typeface="Times New Roman"/>
              </a:rPr>
              <a:t>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029200" y="4418640"/>
            <a:ext cx="2972520" cy="198144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143000" y="2057400"/>
            <a:ext cx="2969280" cy="19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The ML Model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58000" y="1192680"/>
            <a:ext cx="4013280" cy="566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DejaVu Sans Condensed"/>
              </a:rPr>
              <a:t>Locally trained for Uganda/EA.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DejaVu Sans Condensed"/>
              </a:rPr>
              <a:t>Models: XGBoost(0.90), Random </a:t>
            </a:r>
            <a:r>
              <a:rPr b="0" lang="en-US" sz="2000" spc="-1" strike="noStrike">
                <a:solidFill>
                  <a:schemeClr val="dk1"/>
                </a:solidFill>
                <a:latin typeface="DejaVu Sans Condensed"/>
              </a:rPr>
              <a:t>Forest(0.92)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74304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3160" y="1600200"/>
            <a:ext cx="4013280" cy="525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Dataset: age, sex, BMI, </a:t>
            </a: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activity, family history, diet, </a:t>
            </a: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hypertension, Blood </a:t>
            </a: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glucose(if tested).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4686120" y="3887640"/>
            <a:ext cx="3770280" cy="251316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914400" y="1600200"/>
            <a:ext cx="29718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Key Features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3280" cy="452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Self-assessment (5–7 min).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Offline capability.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Local language support.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CHW dashboard.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Privacy-first design(no </a:t>
            </a: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names).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3160" y="1600200"/>
            <a:ext cx="401328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4572000" y="2210040"/>
            <a:ext cx="457200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User Personas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3280" cy="452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0" defTabSz="457200">
              <a:lnSpc>
                <a:spcPct val="15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74304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3160" y="1600200"/>
            <a:ext cx="401328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Community members: early guidance.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Community Health Workers: faster screening.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Clinics: triage support.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NGOs: risk mapping.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rcRect l="9505" t="14272" r="9590" b="9520"/>
          <a:stretch/>
        </p:blipFill>
        <p:spPr>
          <a:xfrm>
            <a:off x="457200" y="1828800"/>
            <a:ext cx="3886200" cy="366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Impact Goals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915120"/>
            <a:ext cx="4013280" cy="502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Screen 300–500 people.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Identify 50–100 high-risk individuals.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Strengthen CHW NCD capacity.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Create baseline dataset for ML improvement.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470480" y="1421280"/>
            <a:ext cx="4212720" cy="452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2800" spc="-1" strike="noStrike">
                <a:solidFill>
                  <a:srgbClr val="c9211e"/>
                </a:solidFill>
                <a:latin typeface="Arial"/>
              </a:rPr>
              <a:t>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rcRect l="4694" t="18851" r="4771" b="19195"/>
          <a:stretch/>
        </p:blipFill>
        <p:spPr>
          <a:xfrm>
            <a:off x="4572000" y="2057760"/>
            <a:ext cx="4343040" cy="297144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rcRect l="17463" t="27380" r="62532" b="31359"/>
          <a:stretch/>
        </p:blipFill>
        <p:spPr>
          <a:xfrm>
            <a:off x="6331680" y="2980080"/>
            <a:ext cx="831240" cy="114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Pilot Plan (3 Months)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7999560" cy="215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DejaVu Sans Condensed"/>
              </a:rPr>
              <a:t>MVP Finalization (Weeks 1–2).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DejaVu Sans Condensed"/>
              </a:rPr>
              <a:t>Deployment to 1 district/2 health centers (Weeks 3–8).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DejaVu Sans Condensed"/>
              </a:rPr>
              <a:t>Evaluate, refine model, report (Weeks 9–12).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0800" y="3886200"/>
            <a:ext cx="8226000" cy="28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479160" y="4343400"/>
            <a:ext cx="1578240" cy="157824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2264040" y="4572000"/>
            <a:ext cx="1143000" cy="79992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3657600" y="4114800"/>
            <a:ext cx="1828800" cy="182880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6861600" y="4118400"/>
            <a:ext cx="1825200" cy="182520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2264400" y="4572000"/>
            <a:ext cx="1143000" cy="79992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tretch/>
        </p:blipFill>
        <p:spPr>
          <a:xfrm>
            <a:off x="2264400" y="4572000"/>
            <a:ext cx="1143000" cy="79992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7"/>
          <a:stretch/>
        </p:blipFill>
        <p:spPr>
          <a:xfrm>
            <a:off x="2264400" y="4572000"/>
            <a:ext cx="1143000" cy="79992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8"/>
          <a:stretch/>
        </p:blipFill>
        <p:spPr>
          <a:xfrm>
            <a:off x="5486400" y="4572000"/>
            <a:ext cx="1143000" cy="79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2025-12-08T17:34:02Z</dcterms:modified>
  <cp:revision>54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